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d24727fe28_0_27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d24727fe28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d2722b280a_0_5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d2722b280a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d2722b280a_0_5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d2722b280a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d2722b280a_0_4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d2722b280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d24727fe28_0_27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d24727fe28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0513ac2f8_0_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e0513ac2f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054ff86ff_0_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054ff86f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24727fe28_0_5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24727fe2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0513ac2f8_0_2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0513ac2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d24727fe28_0_28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d24727fe2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d24727fe28_0_4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d24727fe2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0513ac2f8_0_3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0513ac2f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d24727fe28_0_30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d24727fe28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d24727fe28_0_34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d24727fe28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d24727fe28_0_12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2d24727fe28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e1f842a98d_0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e1f842a9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d24727fe28_0_12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d24727fe2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db888acbb1_0_3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db888acbb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24727fe28_0_13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24727fe28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de211fffc7_0_1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de211fff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4727fe28_0_14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d24727fe2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8f7d34c5fe_0_1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8f7d34c5f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de211fffc7_0_2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de211fffc7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d24727fe28_0_15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d24727fe2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2e0513ac2f8_0_12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2e0513ac2f8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24727fe28_0_29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d24727fe2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d2722b280a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2d2722b280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e0513ac2f8_0_7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2e0513ac2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d24727fe28_0_30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d24727fe2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d24727fe28_0_9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d24727fe28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e1f842a98d_0_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e1f842a9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de211fffc7_0_2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de211fffc7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8f7d34c5fe_0_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8f7d34c5f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d24727fe28_0_10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d24727fe28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d24727fe28_0_11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d24727fe2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2722b280a_0_2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d2722b280a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2722b280a_0_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2722b280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de211fffc7_0_4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de211fffc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de211fffc7_0_5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de211fffc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0513ac2f8_0_9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e0513ac2f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da56938ea7_1_1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da56938ea7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d2722b280a_0_7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d2722b280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d24727fe28_0_20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d24727fe2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da56938ea7_1_4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da56938ea7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2722b280a_0_8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2722b280a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b888acbb1_0_5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2db888acbb1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d24727fe28_0_16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d24727fe28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deb398cec7_0_3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deb398cec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db888acbb1_0_8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db888acbb1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24727fe28_0_17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d24727fe28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d2722b280a_0_9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d2722b280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da56938ea7_1_5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2da56938ea7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d24727fe28_0_18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d24727fe28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e1f842a98d_0_2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e1f842a98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d24727fe28_0_24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d24727fe2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d24727fe28_0_19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d24727fe28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e0513ac2f8_0_1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e0513ac2f8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d24727fe28_0_21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2d24727fe28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e0513ac2f8_0_6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e0513ac2f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02ade59f05_0_37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02ade59f0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02ade59f05_0_4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02ade59f0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202ade59f05_0_5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202ade59f05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1f842a98d_0_3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e1f842a98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02ade59f05_0_6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02ade59f0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02ade59f05_0_68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02ade59f0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d24727fe28_0_25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d24727fe28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02ade59f05_0_7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02ade59f0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02ade59f05_0_8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02ade59f0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d24727fe28_0_22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d24727fe2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0513ac2f8_0_2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0513ac2f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magdyamr542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Relationship Id="rId4" Type="http://schemas.openxmlformats.org/officeDocument/2006/relationships/image" Target="../media/image2.png"/><Relationship Id="rId5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5" Type="http://schemas.openxmlformats.org/officeDocument/2006/relationships/image" Target="../media/image2.png"/><Relationship Id="rId6" Type="http://schemas.openxmlformats.org/officeDocument/2006/relationships/image" Target="../media/image1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4.png"/><Relationship Id="rId4" Type="http://schemas.openxmlformats.org/officeDocument/2006/relationships/image" Target="../media/image31.png"/><Relationship Id="rId5" Type="http://schemas.openxmlformats.org/officeDocument/2006/relationships/image" Target="../media/image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0.png"/><Relationship Id="rId4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9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9.png"/><Relationship Id="rId4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2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45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2032653"/>
            <a:ext cx="8520600" cy="107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Container Networking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61600" y="61625"/>
            <a:ext cx="6191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Network interface controller (NIC)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61600" y="698975"/>
            <a:ext cx="74799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Hardware device connecting a computer to a network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Connection is either through cable or wireless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Has a unique mac address assigned by </a:t>
            </a:r>
            <a:r>
              <a:rPr lang="en-GB" sz="1800">
                <a:solidFill>
                  <a:schemeClr val="dk2"/>
                </a:solidFill>
              </a:rPr>
              <a:t>manufacturer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Can have an IP address</a:t>
            </a:r>
            <a:endParaRPr sz="18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950" y="2563275"/>
            <a:ext cx="4085475" cy="272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/>
          <p:nvPr/>
        </p:nvSpPr>
        <p:spPr>
          <a:xfrm>
            <a:off x="61600" y="61625"/>
            <a:ext cx="6191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Linux network interface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61600" y="698975"/>
            <a:ext cx="5831700" cy="24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Link between software side of networking and hardware side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Can be associated with a NIC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Can be virtual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Enables the kernel to talk to the NIC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28" name="Google Shape;12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9450" y="2469675"/>
            <a:ext cx="4540175" cy="30216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/>
        </p:nvSpPr>
        <p:spPr>
          <a:xfrm>
            <a:off x="1762950" y="2470050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Routing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135" name="Google Shape;135;p2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/>
        </p:nvSpPr>
        <p:spPr>
          <a:xfrm>
            <a:off x="61600" y="61625"/>
            <a:ext cx="6191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L2 switches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61600" y="600900"/>
            <a:ext cx="7479900" cy="15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A L2 switch forwards packets based on mac address</a:t>
            </a:r>
            <a:endParaRPr sz="16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>
                <a:solidFill>
                  <a:schemeClr val="dk2"/>
                </a:solidFill>
              </a:rPr>
              <a:t>Mac address uniquely identifies a network device in a network 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Mac address table: maps a </a:t>
            </a:r>
            <a:r>
              <a:rPr b="1" lang="en-GB" sz="1600">
                <a:solidFill>
                  <a:schemeClr val="dk2"/>
                </a:solidFill>
              </a:rPr>
              <a:t>port</a:t>
            </a:r>
            <a:r>
              <a:rPr lang="en-GB" sz="1600">
                <a:solidFill>
                  <a:schemeClr val="dk2"/>
                </a:solidFill>
              </a:rPr>
              <a:t> to a </a:t>
            </a:r>
            <a:r>
              <a:rPr b="1" lang="en-GB" sz="1600">
                <a:solidFill>
                  <a:schemeClr val="dk2"/>
                </a:solidFill>
              </a:rPr>
              <a:t>mac address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Enables connectivity in a local area network </a:t>
            </a:r>
            <a:r>
              <a:rPr b="1" lang="en-GB" sz="1600">
                <a:solidFill>
                  <a:schemeClr val="dk2"/>
                </a:solidFill>
              </a:rPr>
              <a:t>LAN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Assumption: we know the mac address</a:t>
            </a:r>
            <a:endParaRPr sz="16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2" name="Google Shape;142;p2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800" y="2121925"/>
            <a:ext cx="5236577" cy="3211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/>
        </p:nvSpPr>
        <p:spPr>
          <a:xfrm>
            <a:off x="61600" y="698976"/>
            <a:ext cx="5747100" cy="16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IP address known, mac address unknown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Address resolution protocol </a:t>
            </a:r>
            <a:r>
              <a:rPr b="1" lang="en-GB" sz="1600">
                <a:solidFill>
                  <a:schemeClr val="dk2"/>
                </a:solidFill>
              </a:rPr>
              <a:t>ARP</a:t>
            </a:r>
            <a:endParaRPr b="1" sz="1600"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>
                <a:solidFill>
                  <a:schemeClr val="dk2"/>
                </a:solidFill>
              </a:rPr>
              <a:t>Get mac address for a certain IP address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>
                <a:solidFill>
                  <a:schemeClr val="dk2"/>
                </a:solidFill>
              </a:rPr>
              <a:t>ARP request: Broadcast who has mac for ip …?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</a:pPr>
            <a:r>
              <a:rPr lang="en-GB">
                <a:solidFill>
                  <a:schemeClr val="dk2"/>
                </a:solidFill>
              </a:rPr>
              <a:t>ARP reply: ip … ist at this mac …</a:t>
            </a:r>
            <a:endParaRPr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L3 switches understand IPs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61600" y="61625"/>
            <a:ext cx="6191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L3 switches: ARP 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50" name="Google Shape;150;p2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1" name="Google Shape;15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0849" y="2302175"/>
            <a:ext cx="6607227" cy="30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6"/>
          <p:cNvSpPr txBox="1"/>
          <p:nvPr/>
        </p:nvSpPr>
        <p:spPr>
          <a:xfrm>
            <a:off x="6062725" y="1604825"/>
            <a:ext cx="2958300" cy="4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Network 10.0.3.0/24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/>
        </p:nvSpPr>
        <p:spPr>
          <a:xfrm>
            <a:off x="61600" y="61625"/>
            <a:ext cx="6191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Routing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58" name="Google Shape;158;p2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0625" y="1381950"/>
            <a:ext cx="6341852" cy="403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7"/>
          <p:cNvSpPr txBox="1"/>
          <p:nvPr/>
        </p:nvSpPr>
        <p:spPr>
          <a:xfrm>
            <a:off x="338800" y="1087725"/>
            <a:ext cx="25500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61" name="Google Shape;161;p27"/>
          <p:cNvSpPr txBox="1"/>
          <p:nvPr/>
        </p:nvSpPr>
        <p:spPr>
          <a:xfrm>
            <a:off x="-53500" y="836525"/>
            <a:ext cx="47253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 router connects at least 2 networks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Each interface is in different network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Which interface should be used to deliver packets?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 txBox="1"/>
          <p:nvPr/>
        </p:nvSpPr>
        <p:spPr>
          <a:xfrm>
            <a:off x="61600" y="61625"/>
            <a:ext cx="6191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Routing table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67" name="Google Shape;167;p28"/>
          <p:cNvSpPr txBox="1"/>
          <p:nvPr/>
        </p:nvSpPr>
        <p:spPr>
          <a:xfrm>
            <a:off x="61600" y="649875"/>
            <a:ext cx="89595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Decide next path for packets to reach the destination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Components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b="1" lang="en-GB" sz="1600">
                <a:solidFill>
                  <a:schemeClr val="dk2"/>
                </a:solidFill>
              </a:rPr>
              <a:t>Network destination + Netmask</a:t>
            </a:r>
            <a:r>
              <a:rPr lang="en-GB" sz="1600">
                <a:solidFill>
                  <a:schemeClr val="dk2"/>
                </a:solidFill>
              </a:rPr>
              <a:t>: Define the network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b="1" lang="en-GB" sz="1600">
                <a:solidFill>
                  <a:schemeClr val="dk2"/>
                </a:solidFill>
              </a:rPr>
              <a:t>Next hop/Gateway</a:t>
            </a:r>
            <a:r>
              <a:rPr lang="en-GB" sz="1600">
                <a:solidFill>
                  <a:schemeClr val="dk2"/>
                </a:solidFill>
              </a:rPr>
              <a:t>: next immediate router in the path to reach the destination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b="1" lang="en-GB" sz="1600">
                <a:solidFill>
                  <a:schemeClr val="dk2"/>
                </a:solidFill>
              </a:rPr>
              <a:t>Interface</a:t>
            </a:r>
            <a:r>
              <a:rPr lang="en-GB" sz="1600">
                <a:solidFill>
                  <a:schemeClr val="dk2"/>
                </a:solidFill>
              </a:rPr>
              <a:t>: Outgoing interface used to talk to the gateway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b="1" lang="en-GB" sz="1600">
                <a:solidFill>
                  <a:schemeClr val="dk2"/>
                </a:solidFill>
              </a:rPr>
              <a:t>Default route</a:t>
            </a:r>
            <a:r>
              <a:rPr lang="en-GB" sz="1600">
                <a:solidFill>
                  <a:schemeClr val="dk2"/>
                </a:solidFill>
              </a:rPr>
              <a:t>: The route used when no match is found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8" name="Google Shape;168;p2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69" name="Google Shape;16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050" y="3450421"/>
            <a:ext cx="5728476" cy="166147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8"/>
          <p:cNvSpPr txBox="1"/>
          <p:nvPr/>
        </p:nvSpPr>
        <p:spPr>
          <a:xfrm>
            <a:off x="1069925" y="2745975"/>
            <a:ext cx="1435500" cy="6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10.0.2.0/24</a:t>
            </a:r>
            <a:endParaRPr sz="1800">
              <a:solidFill>
                <a:schemeClr val="dk2"/>
              </a:solidFill>
            </a:endParaRPr>
          </a:p>
        </p:txBody>
      </p:sp>
      <p:cxnSp>
        <p:nvCxnSpPr>
          <p:cNvPr id="171" name="Google Shape;171;p28"/>
          <p:cNvCxnSpPr/>
          <p:nvPr/>
        </p:nvCxnSpPr>
        <p:spPr>
          <a:xfrm>
            <a:off x="2327000" y="3067025"/>
            <a:ext cx="1266300" cy="38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2" name="Google Shape;17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/>
        </p:nvSpPr>
        <p:spPr>
          <a:xfrm>
            <a:off x="61600" y="61625"/>
            <a:ext cx="45105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L3 routing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29"/>
          <p:cNvSpPr txBox="1"/>
          <p:nvPr/>
        </p:nvSpPr>
        <p:spPr>
          <a:xfrm>
            <a:off x="4572100" y="160325"/>
            <a:ext cx="3684600" cy="5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dk2"/>
                </a:solidFill>
              </a:rPr>
              <a:t>Routers exchange network information with e.g </a:t>
            </a:r>
            <a:r>
              <a:rPr b="1" lang="en-GB" sz="1500">
                <a:solidFill>
                  <a:schemeClr val="dk2"/>
                </a:solidFill>
              </a:rPr>
              <a:t>BGP</a:t>
            </a:r>
            <a:endParaRPr b="1" sz="15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50" y="933950"/>
            <a:ext cx="9589366" cy="548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1762950" y="2470050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NAT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/>
        </p:nvSpPr>
        <p:spPr>
          <a:xfrm>
            <a:off x="61600" y="61625"/>
            <a:ext cx="4121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Network address translation NAT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192" name="Google Shape;192;p31"/>
          <p:cNvSpPr txBox="1"/>
          <p:nvPr/>
        </p:nvSpPr>
        <p:spPr>
          <a:xfrm>
            <a:off x="333875" y="834675"/>
            <a:ext cx="61470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>
                <a:solidFill>
                  <a:schemeClr val="dk2"/>
                </a:solidFill>
              </a:rPr>
              <a:t>Map multiple private addresses to a public address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194" name="Google Shape;1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975" y="1984085"/>
            <a:ext cx="8320051" cy="2920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/>
        </p:nvSpPr>
        <p:spPr>
          <a:xfrm>
            <a:off x="61600" y="61625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About me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11250" y="1192475"/>
            <a:ext cx="7884900" cy="4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Amr Metwally (24 years old)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Backend developer at LYNQTECH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Currently doing masters in distributed systems in TU Dortmund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 u="sng">
                <a:solidFill>
                  <a:schemeClr val="hlink"/>
                </a:solidFill>
                <a:hlinkClick r:id="rId3"/>
              </a:rPr>
              <a:t>https://github.com/magdyamr542/container-networking-presentation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 txBox="1"/>
          <p:nvPr/>
        </p:nvSpPr>
        <p:spPr>
          <a:xfrm>
            <a:off x="61600" y="61625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Agenda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200" name="Google Shape;200;p32"/>
          <p:cNvSpPr txBox="1"/>
          <p:nvPr/>
        </p:nvSpPr>
        <p:spPr>
          <a:xfrm>
            <a:off x="228975" y="941675"/>
            <a:ext cx="7884900" cy="4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Some basics </a:t>
            </a:r>
            <a:r>
              <a:rPr lang="en-GB" sz="16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OSI ✅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NIC ✅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Routing ✅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NAT ✅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IPTABLES 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Network namespaces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Veth pairs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Virtual bridges 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K8s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Architecture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Pod to Pod networking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Service networking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DNS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01" name="Google Shape;201;p3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3"/>
          <p:cNvSpPr txBox="1"/>
          <p:nvPr/>
        </p:nvSpPr>
        <p:spPr>
          <a:xfrm>
            <a:off x="1762950" y="2470050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IPTABLES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/>
        </p:nvSpPr>
        <p:spPr>
          <a:xfrm>
            <a:off x="61600" y="458850"/>
            <a:ext cx="8568000" cy="26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 Administration tool for IP packet filtering and NAT rules in the Linux kernel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b="1" lang="en-GB" sz="1700">
                <a:solidFill>
                  <a:schemeClr val="dk2"/>
                </a:solidFill>
              </a:rPr>
              <a:t>Tables</a:t>
            </a:r>
            <a:r>
              <a:rPr lang="en-GB" sz="1700">
                <a:solidFill>
                  <a:schemeClr val="dk2"/>
                </a:solidFill>
              </a:rPr>
              <a:t> contain built-in/user-defined </a:t>
            </a:r>
            <a:r>
              <a:rPr b="1" lang="en-GB" sz="1700">
                <a:solidFill>
                  <a:schemeClr val="dk2"/>
                </a:solidFill>
              </a:rPr>
              <a:t>chains</a:t>
            </a:r>
            <a:r>
              <a:rPr lang="en-GB" sz="1700">
                <a:solidFill>
                  <a:schemeClr val="dk2"/>
                </a:solidFill>
              </a:rPr>
              <a:t> 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Each </a:t>
            </a:r>
            <a:r>
              <a:rPr b="1" lang="en-GB" sz="1700">
                <a:solidFill>
                  <a:schemeClr val="dk2"/>
                </a:solidFill>
              </a:rPr>
              <a:t>chain</a:t>
            </a:r>
            <a:r>
              <a:rPr lang="en-GB" sz="1700">
                <a:solidFill>
                  <a:schemeClr val="dk2"/>
                </a:solidFill>
              </a:rPr>
              <a:t> is a list of </a:t>
            </a:r>
            <a:r>
              <a:rPr b="1" lang="en-GB" sz="1700">
                <a:solidFill>
                  <a:schemeClr val="dk2"/>
                </a:solidFill>
              </a:rPr>
              <a:t>rules</a:t>
            </a:r>
            <a:r>
              <a:rPr lang="en-GB" sz="1700">
                <a:solidFill>
                  <a:schemeClr val="dk2"/>
                </a:solidFill>
              </a:rPr>
              <a:t> that can match packets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Each </a:t>
            </a:r>
            <a:r>
              <a:rPr b="1" lang="en-GB" sz="1700">
                <a:solidFill>
                  <a:schemeClr val="dk2"/>
                </a:solidFill>
              </a:rPr>
              <a:t>rule</a:t>
            </a:r>
            <a:r>
              <a:rPr lang="en-GB" sz="1700">
                <a:solidFill>
                  <a:schemeClr val="dk2"/>
                </a:solidFill>
              </a:rPr>
              <a:t> has a </a:t>
            </a:r>
            <a:r>
              <a:rPr b="1" lang="en-GB" sz="1700">
                <a:solidFill>
                  <a:schemeClr val="dk2"/>
                </a:solidFill>
              </a:rPr>
              <a:t>target </a:t>
            </a:r>
            <a:r>
              <a:rPr lang="en-GB" sz="1700">
                <a:solidFill>
                  <a:schemeClr val="dk2"/>
                </a:solidFill>
              </a:rPr>
              <a:t>specifying </a:t>
            </a:r>
            <a:r>
              <a:rPr b="1" lang="en-GB" sz="1700">
                <a:solidFill>
                  <a:schemeClr val="dk2"/>
                </a:solidFill>
              </a:rPr>
              <a:t>what to do</a:t>
            </a:r>
            <a:r>
              <a:rPr lang="en-GB" sz="1700">
                <a:solidFill>
                  <a:schemeClr val="dk2"/>
                </a:solidFill>
              </a:rPr>
              <a:t> with the packet</a:t>
            </a:r>
            <a:endParaRPr sz="1700">
              <a:solidFill>
                <a:schemeClr val="dk2"/>
              </a:solidFill>
            </a:endParaRPr>
          </a:p>
          <a:p>
            <a:pPr indent="-3365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○"/>
            </a:pPr>
            <a:r>
              <a:rPr lang="en-GB" sz="1700">
                <a:solidFill>
                  <a:schemeClr val="dk2"/>
                </a:solidFill>
              </a:rPr>
              <a:t>Built in targets</a:t>
            </a:r>
            <a:endParaRPr sz="17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GB" sz="1500">
                <a:solidFill>
                  <a:schemeClr val="dk2"/>
                </a:solidFill>
              </a:rPr>
              <a:t>Accept: let packet through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GB" sz="1500">
                <a:solidFill>
                  <a:schemeClr val="dk2"/>
                </a:solidFill>
              </a:rPr>
              <a:t>Drop: ignore the packet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GB" sz="1500">
                <a:solidFill>
                  <a:schemeClr val="dk2"/>
                </a:solidFill>
              </a:rPr>
              <a:t>Jump: go to another chain</a:t>
            </a:r>
            <a:endParaRPr sz="1500">
              <a:solidFill>
                <a:schemeClr val="dk2"/>
              </a:solidFill>
            </a:endParaRPr>
          </a:p>
          <a:p>
            <a:pPr indent="-3238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○"/>
            </a:pPr>
            <a:r>
              <a:rPr lang="en-GB" sz="1500">
                <a:solidFill>
                  <a:schemeClr val="dk2"/>
                </a:solidFill>
              </a:rPr>
              <a:t>Return: stop traversing this chain</a:t>
            </a:r>
            <a:endParaRPr sz="15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213" name="Google Shape;213;p34"/>
          <p:cNvSpPr txBox="1"/>
          <p:nvPr/>
        </p:nvSpPr>
        <p:spPr>
          <a:xfrm>
            <a:off x="61600" y="0"/>
            <a:ext cx="6191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IPTABLES: What does it do?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14" name="Google Shape;214;p3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15" name="Google Shape;2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3876" y="3022973"/>
            <a:ext cx="6843725" cy="248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/>
        </p:nvSpPr>
        <p:spPr>
          <a:xfrm>
            <a:off x="61600" y="61625"/>
            <a:ext cx="2884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IPTABLES: the tables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21" name="Google Shape;221;p35"/>
          <p:cNvSpPr txBox="1"/>
          <p:nvPr/>
        </p:nvSpPr>
        <p:spPr>
          <a:xfrm>
            <a:off x="61600" y="698975"/>
            <a:ext cx="76467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Filter</a:t>
            </a:r>
            <a:r>
              <a:rPr lang="en-GB" sz="1800">
                <a:solidFill>
                  <a:schemeClr val="dk2"/>
                </a:solidFill>
              </a:rPr>
              <a:t>: </a:t>
            </a:r>
            <a:r>
              <a:rPr lang="en-GB" sz="1800">
                <a:solidFill>
                  <a:schemeClr val="dk2"/>
                </a:solidFill>
              </a:rPr>
              <a:t> used to filter packets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Suitable for Firewall rules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Nat</a:t>
            </a:r>
            <a:r>
              <a:rPr lang="en-GB" sz="1800">
                <a:solidFill>
                  <a:schemeClr val="dk2"/>
                </a:solidFill>
              </a:rPr>
              <a:t>: used when packet creates a new connection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Used for network address translation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Mangle: special packet altering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Raw: configures exemptions from connection tracking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2" name="Google Shape;222;p3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537" y="2924375"/>
            <a:ext cx="7150925" cy="259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/>
        </p:nvSpPr>
        <p:spPr>
          <a:xfrm>
            <a:off x="61600" y="61625"/>
            <a:ext cx="2884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IPTABLES packet flow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29" name="Google Shape;229;p36"/>
          <p:cNvSpPr txBox="1"/>
          <p:nvPr/>
        </p:nvSpPr>
        <p:spPr>
          <a:xfrm>
            <a:off x="61600" y="698975"/>
            <a:ext cx="7646700" cy="16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625" y="126312"/>
            <a:ext cx="4291477" cy="546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/>
        </p:nvSpPr>
        <p:spPr>
          <a:xfrm>
            <a:off x="61600" y="61625"/>
            <a:ext cx="3126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IPTABLES packet flow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37" name="Google Shape;237;p3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8" name="Google Shape;238;p37"/>
          <p:cNvSpPr txBox="1"/>
          <p:nvPr/>
        </p:nvSpPr>
        <p:spPr>
          <a:xfrm>
            <a:off x="169400" y="633025"/>
            <a:ext cx="8532300" cy="1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PREROUTING: </a:t>
            </a:r>
            <a:r>
              <a:rPr lang="en-GB" sz="1700">
                <a:solidFill>
                  <a:schemeClr val="dk2"/>
                </a:solidFill>
              </a:rPr>
              <a:t>alter packets as </a:t>
            </a:r>
            <a:r>
              <a:rPr lang="en-GB" sz="1700">
                <a:solidFill>
                  <a:schemeClr val="dk2"/>
                </a:solidFill>
              </a:rPr>
              <a:t>soon</a:t>
            </a:r>
            <a:r>
              <a:rPr lang="en-GB" sz="1700">
                <a:solidFill>
                  <a:schemeClr val="dk2"/>
                </a:solidFill>
              </a:rPr>
              <a:t> as they reach the host</a:t>
            </a:r>
            <a:endParaRPr sz="17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POSTROUTING: alter packets before they leave the host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INPUT: alter packets destined for local processes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OUTPUT: alter packets generated by local processes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FORWARD: alter packets forwarded by the host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00" y="2857500"/>
            <a:ext cx="9753851" cy="21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/>
        </p:nvSpPr>
        <p:spPr>
          <a:xfrm>
            <a:off x="1762950" y="2091000"/>
            <a:ext cx="5618100" cy="15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IPTABLES</a:t>
            </a:r>
            <a:endParaRPr b="1" sz="45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Use Cases</a:t>
            </a:r>
            <a:endParaRPr b="1" sz="4500">
              <a:solidFill>
                <a:schemeClr val="dk2"/>
              </a:solidFill>
            </a:endParaRPr>
          </a:p>
        </p:txBody>
      </p:sp>
      <p:sp>
        <p:nvSpPr>
          <p:cNvPr id="245" name="Google Shape;245;p3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9"/>
          <p:cNvSpPr txBox="1"/>
          <p:nvPr/>
        </p:nvSpPr>
        <p:spPr>
          <a:xfrm>
            <a:off x="61600" y="61625"/>
            <a:ext cx="3126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IPTABLES as a Firewall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83" y="2010025"/>
            <a:ext cx="5402481" cy="4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9"/>
          <p:cNvSpPr txBox="1"/>
          <p:nvPr/>
        </p:nvSpPr>
        <p:spPr>
          <a:xfrm>
            <a:off x="61600" y="748925"/>
            <a:ext cx="52401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Accept packets from 10.0.0.1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Reject otherwise (target </a:t>
            </a:r>
            <a:r>
              <a:rPr b="1" lang="en-GB" sz="1800">
                <a:solidFill>
                  <a:schemeClr val="dk2"/>
                </a:solidFill>
              </a:rPr>
              <a:t>DROP</a:t>
            </a:r>
            <a:r>
              <a:rPr lang="en-GB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8879" y="2474300"/>
            <a:ext cx="5402435" cy="4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7751" y="3157051"/>
            <a:ext cx="6487101" cy="23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" y="1899550"/>
            <a:ext cx="9932150" cy="2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/>
        </p:nvSpPr>
        <p:spPr>
          <a:xfrm>
            <a:off x="61600" y="61625"/>
            <a:ext cx="3126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IPTABLES as NAT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268" name="Google Shape;268;p41"/>
          <p:cNvSpPr txBox="1"/>
          <p:nvPr/>
        </p:nvSpPr>
        <p:spPr>
          <a:xfrm>
            <a:off x="61600" y="570925"/>
            <a:ext cx="63147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OUTPUT</a:t>
            </a:r>
            <a:r>
              <a:rPr lang="en-GB" sz="1800">
                <a:solidFill>
                  <a:schemeClr val="dk2"/>
                </a:solidFill>
              </a:rPr>
              <a:t> chain (packet generated by a local process)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Change destination to 127.0.0.1:1234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269" name="Google Shape;26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0350" y="1466775"/>
            <a:ext cx="4698225" cy="157812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1" name="Google Shape;27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2326" y="3044900"/>
            <a:ext cx="7016627" cy="2370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61600" y="61625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Goal of the talk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11250" y="1192475"/>
            <a:ext cx="8932800" cy="4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Understand basics of linux networking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Get to know some (there are many) approaches of how containers talk to each other</a:t>
            </a:r>
            <a:endParaRPr sz="22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-GB" sz="2000">
                <a:solidFill>
                  <a:schemeClr val="dk2"/>
                </a:solidFill>
              </a:rPr>
              <a:t>On the same host</a:t>
            </a:r>
            <a:endParaRPr sz="20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-GB" sz="2000">
                <a:solidFill>
                  <a:schemeClr val="dk2"/>
                </a:solidFill>
              </a:rPr>
              <a:t>On different hosts (distributed system)</a:t>
            </a:r>
            <a:endParaRPr sz="20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78" name="Google Shape;27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" y="1899550"/>
            <a:ext cx="9932150" cy="2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3"/>
          <p:cNvSpPr txBox="1"/>
          <p:nvPr/>
        </p:nvSpPr>
        <p:spPr>
          <a:xfrm>
            <a:off x="61600" y="61625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IPTABLES as Load Balancer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284" name="Google Shape;28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4325" y="510200"/>
            <a:ext cx="4114403" cy="12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325" y="1885850"/>
            <a:ext cx="4295998" cy="125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43"/>
          <p:cNvSpPr txBox="1"/>
          <p:nvPr/>
        </p:nvSpPr>
        <p:spPr>
          <a:xfrm>
            <a:off x="61600" y="775975"/>
            <a:ext cx="4672800" cy="14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OUTPUT</a:t>
            </a:r>
            <a:r>
              <a:rPr lang="en-GB" sz="1800">
                <a:solidFill>
                  <a:schemeClr val="dk2"/>
                </a:solidFill>
              </a:rPr>
              <a:t> chain (packet coming from a local process)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Random probability load balancing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Match each rule with 50% chance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87" name="Google Shape;287;p4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88" name="Google Shape;28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975" y="3139600"/>
            <a:ext cx="8176548" cy="207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4"/>
          <p:cNvSpPr txBox="1"/>
          <p:nvPr/>
        </p:nvSpPr>
        <p:spPr>
          <a:xfrm>
            <a:off x="61600" y="61625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Agenda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295" name="Google Shape;295;p44"/>
          <p:cNvSpPr txBox="1"/>
          <p:nvPr/>
        </p:nvSpPr>
        <p:spPr>
          <a:xfrm>
            <a:off x="228975" y="941675"/>
            <a:ext cx="7884900" cy="4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Some basics </a:t>
            </a:r>
            <a:r>
              <a:rPr lang="en-GB" sz="16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-GB" sz="1600">
                <a:solidFill>
                  <a:schemeClr val="dk2"/>
                </a:solidFill>
              </a:rPr>
              <a:t>OSI ✅</a:t>
            </a:r>
            <a:endParaRPr sz="16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-GB" sz="1600">
                <a:solidFill>
                  <a:schemeClr val="dk2"/>
                </a:solidFill>
              </a:rPr>
              <a:t>NIC ✅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Routing ✅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NAT ✅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IPTABLES ✅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Network namespaces 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Veth pairs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Virtual bridges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K8s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Architecture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Pod to Pod networking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Service networking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DNS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96" name="Google Shape;296;p4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/>
          <p:nvPr/>
        </p:nvSpPr>
        <p:spPr>
          <a:xfrm>
            <a:off x="1762950" y="1887300"/>
            <a:ext cx="5618100" cy="19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Network namespaces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302" name="Google Shape;302;p4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6"/>
          <p:cNvSpPr txBox="1"/>
          <p:nvPr/>
        </p:nvSpPr>
        <p:spPr>
          <a:xfrm>
            <a:off x="61600" y="61625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Linux namespaces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08" name="Google Shape;308;p46"/>
          <p:cNvSpPr txBox="1"/>
          <p:nvPr/>
        </p:nvSpPr>
        <p:spPr>
          <a:xfrm>
            <a:off x="61600" y="775975"/>
            <a:ext cx="8649000" cy="17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2"/>
                </a:solidFill>
              </a:rPr>
              <a:t>The linux manual says: “A namespace </a:t>
            </a:r>
            <a:r>
              <a:rPr lang="en-GB" sz="1700" u="sng">
                <a:solidFill>
                  <a:schemeClr val="dk2"/>
                </a:solidFill>
              </a:rPr>
              <a:t>wraps a global system resource in an abstraction</a:t>
            </a:r>
            <a:r>
              <a:rPr lang="en-GB" sz="1700">
                <a:solidFill>
                  <a:schemeClr val="dk2"/>
                </a:solidFill>
              </a:rPr>
              <a:t> that makes it appear to the processes within the namespace that </a:t>
            </a:r>
            <a:r>
              <a:rPr lang="en-GB" sz="1700" u="sng">
                <a:solidFill>
                  <a:schemeClr val="dk2"/>
                </a:solidFill>
              </a:rPr>
              <a:t>they have their own isolated instance of the global resource</a:t>
            </a:r>
            <a:r>
              <a:rPr lang="en-GB" sz="1700">
                <a:solidFill>
                  <a:schemeClr val="dk2"/>
                </a:solidFill>
              </a:rPr>
              <a:t>.  Changes to the global resource are visible to other processes that are members of the namespace, </a:t>
            </a:r>
            <a:r>
              <a:rPr lang="en-GB" sz="1700" u="sng">
                <a:solidFill>
                  <a:schemeClr val="dk2"/>
                </a:solidFill>
              </a:rPr>
              <a:t>but are invisible to other processes</a:t>
            </a:r>
            <a:r>
              <a:rPr lang="en-GB" sz="1700">
                <a:solidFill>
                  <a:schemeClr val="dk2"/>
                </a:solidFill>
              </a:rPr>
              <a:t>”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09" name="Google Shape;309;p46"/>
          <p:cNvSpPr txBox="1"/>
          <p:nvPr/>
        </p:nvSpPr>
        <p:spPr>
          <a:xfrm>
            <a:off x="490375" y="2684425"/>
            <a:ext cx="7881600" cy="26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Example namespaces: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Cgroup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Virtualize the view of cgroups. Limit usage of resources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Mount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Isolation of mounts seen by processes. Processes in different mount namespace see different directory </a:t>
            </a:r>
            <a:r>
              <a:rPr lang="en-GB" sz="1600">
                <a:solidFill>
                  <a:schemeClr val="dk2"/>
                </a:solidFill>
              </a:rPr>
              <a:t>hierarchies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Network</a:t>
            </a:r>
            <a:endParaRPr b="1" sz="18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Provide isolation of the system resources associated with networking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I.e: network devices, routing tables, firewall rules etc.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10" name="Google Shape;310;p4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7"/>
          <p:cNvSpPr txBox="1"/>
          <p:nvPr/>
        </p:nvSpPr>
        <p:spPr>
          <a:xfrm>
            <a:off x="61600" y="61625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2"/>
                </a:solidFill>
              </a:rPr>
              <a:t>Linux namespaces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875" y="1901350"/>
            <a:ext cx="3592225" cy="32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7"/>
          <p:cNvSpPr txBox="1"/>
          <p:nvPr/>
        </p:nvSpPr>
        <p:spPr>
          <a:xfrm>
            <a:off x="392300" y="962900"/>
            <a:ext cx="57597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 container is a process inside of one or more namespaces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8"/>
          <p:cNvSpPr txBox="1"/>
          <p:nvPr/>
        </p:nvSpPr>
        <p:spPr>
          <a:xfrm>
            <a:off x="61600" y="61625"/>
            <a:ext cx="4121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Isolated network namespaces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24" name="Google Shape;324;p48"/>
          <p:cNvSpPr txBox="1"/>
          <p:nvPr/>
        </p:nvSpPr>
        <p:spPr>
          <a:xfrm>
            <a:off x="178300" y="620400"/>
            <a:ext cx="70167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netns1 and netns2 have their own:</a:t>
            </a:r>
            <a:endParaRPr sz="16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Routing tables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IPTABLES rules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Network devices/interfaces</a:t>
            </a:r>
            <a:endParaRPr sz="1300">
              <a:solidFill>
                <a:schemeClr val="dk2"/>
              </a:solidFill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○"/>
            </a:pPr>
            <a:r>
              <a:rPr lang="en-GB" sz="1300">
                <a:solidFill>
                  <a:schemeClr val="dk2"/>
                </a:solidFill>
              </a:rPr>
              <a:t>Port numbers</a:t>
            </a:r>
            <a:endParaRPr sz="13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Unreachable from the root ns (Isolation)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25" name="Google Shape;325;p4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650" y="1782100"/>
            <a:ext cx="5048802" cy="339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/>
        </p:nvSpPr>
        <p:spPr>
          <a:xfrm>
            <a:off x="61600" y="61625"/>
            <a:ext cx="4121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Virtual ethernet devices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33" name="Google Shape;333;p49"/>
          <p:cNvSpPr txBox="1"/>
          <p:nvPr/>
        </p:nvSpPr>
        <p:spPr>
          <a:xfrm>
            <a:off x="249875" y="775575"/>
            <a:ext cx="7881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Also called veth pairs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Tunnel between namespaces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Packets transmitted on one device are received in the other device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34" name="Google Shape;334;p4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35" name="Google Shape;33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675" y="1643750"/>
            <a:ext cx="6191227" cy="37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41" name="Google Shape;34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7376" y="1357697"/>
            <a:ext cx="6603848" cy="340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50"/>
          <p:cNvSpPr txBox="1"/>
          <p:nvPr/>
        </p:nvSpPr>
        <p:spPr>
          <a:xfrm>
            <a:off x="61600" y="61625"/>
            <a:ext cx="4121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Virtual ethernet devices</a:t>
            </a:r>
            <a:endParaRPr b="1"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1"/>
          <p:cNvSpPr txBox="1"/>
          <p:nvPr/>
        </p:nvSpPr>
        <p:spPr>
          <a:xfrm>
            <a:off x="61600" y="61625"/>
            <a:ext cx="4121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Port mapping: veth + iptables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49" name="Google Shape;349;p5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0" name="Google Shape;3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76" y="1622650"/>
            <a:ext cx="8081951" cy="3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/>
        </p:nvSpPr>
        <p:spPr>
          <a:xfrm>
            <a:off x="61600" y="61625"/>
            <a:ext cx="7153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Why care about </a:t>
            </a:r>
            <a:r>
              <a:rPr b="1" lang="en-GB" sz="2400">
                <a:solidFill>
                  <a:schemeClr val="dk2"/>
                </a:solidFill>
              </a:rPr>
              <a:t>container networking?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76" name="Google Shape;76;p16"/>
          <p:cNvSpPr txBox="1"/>
          <p:nvPr/>
        </p:nvSpPr>
        <p:spPr>
          <a:xfrm>
            <a:off x="211250" y="1192475"/>
            <a:ext cx="7884900" cy="4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Reach containers from the internet </a:t>
            </a:r>
            <a:endParaRPr sz="22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GB" sz="1800">
                <a:solidFill>
                  <a:schemeClr val="dk2"/>
                </a:solidFill>
              </a:rPr>
              <a:t>Access the services they provide</a:t>
            </a:r>
            <a:endParaRPr sz="18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Enable containers to talk to the internet</a:t>
            </a:r>
            <a:endParaRPr sz="22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GB" sz="1800">
                <a:solidFill>
                  <a:schemeClr val="dk2"/>
                </a:solidFill>
              </a:rPr>
              <a:t>They might depend on other software</a:t>
            </a:r>
            <a:endParaRPr sz="18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Inter-container connectivity (Microservices)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Char char="●"/>
            </a:pPr>
            <a:r>
              <a:rPr lang="en-GB" sz="2200">
                <a:solidFill>
                  <a:schemeClr val="dk2"/>
                </a:solidFill>
              </a:rPr>
              <a:t>Load balance traffic across different containers (Scaling)</a:t>
            </a:r>
            <a:endParaRPr sz="22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2"/>
          <p:cNvSpPr txBox="1"/>
          <p:nvPr/>
        </p:nvSpPr>
        <p:spPr>
          <a:xfrm>
            <a:off x="61600" y="61625"/>
            <a:ext cx="4121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Connect 2 namespaces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57" name="Google Shape;357;p52"/>
          <p:cNvSpPr txBox="1"/>
          <p:nvPr/>
        </p:nvSpPr>
        <p:spPr>
          <a:xfrm>
            <a:off x="222900" y="784575"/>
            <a:ext cx="7881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One veth pair end in netns1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Other end in netns2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Classical way to connect namespaces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Does this scale??</a:t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58" name="Google Shape;358;p5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59" name="Google Shape;35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4100" y="1515675"/>
            <a:ext cx="7263273" cy="3596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/>
        </p:nvSpPr>
        <p:spPr>
          <a:xfrm>
            <a:off x="61600" y="61625"/>
            <a:ext cx="5037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Connect 4 namespaces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365" name="Google Shape;36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025" y="2309200"/>
            <a:ext cx="4536150" cy="2852199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53"/>
          <p:cNvSpPr txBox="1"/>
          <p:nvPr/>
        </p:nvSpPr>
        <p:spPr>
          <a:xfrm>
            <a:off x="222900" y="784575"/>
            <a:ext cx="7881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For each new namespace, we need N-1 new veth pairs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Need a better approach!!</a:t>
            </a:r>
            <a:endParaRPr sz="17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67" name="Google Shape;367;p5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4"/>
          <p:cNvSpPr txBox="1"/>
          <p:nvPr/>
        </p:nvSpPr>
        <p:spPr>
          <a:xfrm>
            <a:off x="61600" y="61625"/>
            <a:ext cx="8542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Connect multiple namespaces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73" name="Google Shape;373;p54"/>
          <p:cNvSpPr txBox="1"/>
          <p:nvPr/>
        </p:nvSpPr>
        <p:spPr>
          <a:xfrm>
            <a:off x="222900" y="784575"/>
            <a:ext cx="7881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Option 1: through routing table in the root namespace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Calico in k8s does this</a:t>
            </a:r>
            <a:endParaRPr sz="1700">
              <a:solidFill>
                <a:schemeClr val="dk2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</a:pPr>
            <a:r>
              <a:rPr lang="en-GB" sz="1700">
                <a:solidFill>
                  <a:schemeClr val="dk2"/>
                </a:solidFill>
              </a:rPr>
              <a:t>Downsides??</a:t>
            </a:r>
            <a:endParaRPr sz="1700">
              <a:solidFill>
                <a:schemeClr val="dk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sp>
        <p:nvSpPr>
          <p:cNvPr id="374" name="Google Shape;374;p5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75" name="Google Shape;37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5775" y="1622675"/>
            <a:ext cx="5456676" cy="389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5"/>
          <p:cNvSpPr txBox="1"/>
          <p:nvPr/>
        </p:nvSpPr>
        <p:spPr>
          <a:xfrm>
            <a:off x="61600" y="61625"/>
            <a:ext cx="5037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Connect multiple namespaces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81" name="Google Shape;381;p55"/>
          <p:cNvSpPr txBox="1"/>
          <p:nvPr/>
        </p:nvSpPr>
        <p:spPr>
          <a:xfrm>
            <a:off x="195950" y="1027175"/>
            <a:ext cx="32991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Option 2: use a virtual bridge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Acts as </a:t>
            </a:r>
            <a:r>
              <a:rPr b="1" lang="en-GB" sz="1600">
                <a:solidFill>
                  <a:schemeClr val="dk2"/>
                </a:solidFill>
              </a:rPr>
              <a:t>L3 switch</a:t>
            </a:r>
            <a:endParaRPr b="1"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Docker does this (default docker0) bridge</a:t>
            </a:r>
            <a:endParaRPr sz="1600">
              <a:solidFill>
                <a:schemeClr val="dk2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82" name="Google Shape;382;p5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83" name="Google Shape;38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550" y="988925"/>
            <a:ext cx="5733051" cy="425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6"/>
          <p:cNvSpPr txBox="1"/>
          <p:nvPr/>
        </p:nvSpPr>
        <p:spPr>
          <a:xfrm>
            <a:off x="61600" y="61625"/>
            <a:ext cx="5037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Connect multiple namespaces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90" name="Google Shape;390;p5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1" name="Google Shape;3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50" y="665766"/>
            <a:ext cx="7497324" cy="480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/>
        </p:nvSpPr>
        <p:spPr>
          <a:xfrm>
            <a:off x="61600" y="61625"/>
            <a:ext cx="5037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Docker DNS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97" name="Google Shape;397;p5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8" name="Google Shape;398;p57"/>
          <p:cNvSpPr txBox="1"/>
          <p:nvPr/>
        </p:nvSpPr>
        <p:spPr>
          <a:xfrm>
            <a:off x="454700" y="677600"/>
            <a:ext cx="5403000" cy="6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DNS resolver inside each container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1700" y="268325"/>
            <a:ext cx="3619450" cy="226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450" y="2857500"/>
            <a:ext cx="5688248" cy="23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8"/>
          <p:cNvSpPr txBox="1"/>
          <p:nvPr/>
        </p:nvSpPr>
        <p:spPr>
          <a:xfrm>
            <a:off x="61600" y="61625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Agenda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407" name="Google Shape;407;p58"/>
          <p:cNvSpPr txBox="1"/>
          <p:nvPr/>
        </p:nvSpPr>
        <p:spPr>
          <a:xfrm>
            <a:off x="228975" y="941675"/>
            <a:ext cx="7884900" cy="4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Some basics </a:t>
            </a:r>
            <a:r>
              <a:rPr lang="en-GB" sz="16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-GB" sz="1600">
                <a:solidFill>
                  <a:schemeClr val="dk2"/>
                </a:solidFill>
              </a:rPr>
              <a:t>OSI ✅</a:t>
            </a:r>
            <a:endParaRPr sz="16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-GB" sz="1600">
                <a:solidFill>
                  <a:schemeClr val="dk2"/>
                </a:solidFill>
              </a:rPr>
              <a:t>NIC ✅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Routing ✅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NAT ✅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IPTABLES ✅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Network namespaces </a:t>
            </a:r>
            <a:r>
              <a:rPr lang="en-GB" sz="1600">
                <a:solidFill>
                  <a:schemeClr val="dk2"/>
                </a:solidFill>
              </a:rPr>
              <a:t>✅</a:t>
            </a:r>
            <a:r>
              <a:rPr lang="en-GB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Veth pairs ✅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Virtual bridges ✅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K8s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Architecture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Pod to Pod networking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Service networking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DNS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08" name="Google Shape;408;p5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9"/>
          <p:cNvSpPr txBox="1"/>
          <p:nvPr/>
        </p:nvSpPr>
        <p:spPr>
          <a:xfrm>
            <a:off x="3181200" y="2419200"/>
            <a:ext cx="2781600" cy="8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K8s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414" name="Google Shape;414;p5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/>
        </p:nvSpPr>
        <p:spPr>
          <a:xfrm>
            <a:off x="61600" y="61625"/>
            <a:ext cx="5037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K8s: networking model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20" name="Google Shape;420;p60"/>
          <p:cNvSpPr txBox="1"/>
          <p:nvPr/>
        </p:nvSpPr>
        <p:spPr>
          <a:xfrm>
            <a:off x="276375" y="836525"/>
            <a:ext cx="6793800" cy="13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All pods have their own IPs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All pods can talk to all other pods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All nodes can talk to all pods</a:t>
            </a:r>
            <a:r>
              <a:rPr lang="en-GB" sz="1800">
                <a:solidFill>
                  <a:schemeClr val="dk2"/>
                </a:solidFill>
              </a:rPr>
              <a:t> 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21" name="Google Shape;421;p60"/>
          <p:cNvSpPr txBox="1"/>
          <p:nvPr/>
        </p:nvSpPr>
        <p:spPr>
          <a:xfrm>
            <a:off x="2053500" y="3254625"/>
            <a:ext cx="5037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2"/>
                </a:solidFill>
              </a:rPr>
              <a:t>How to </a:t>
            </a:r>
            <a:r>
              <a:rPr lang="en-GB" sz="2800">
                <a:solidFill>
                  <a:schemeClr val="dk2"/>
                </a:solidFill>
              </a:rPr>
              <a:t>achieve</a:t>
            </a:r>
            <a:r>
              <a:rPr lang="en-GB" sz="2800">
                <a:solidFill>
                  <a:schemeClr val="dk2"/>
                </a:solidFill>
              </a:rPr>
              <a:t> these goals?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422" name="Google Shape;422;p6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1"/>
          <p:cNvSpPr txBox="1"/>
          <p:nvPr/>
        </p:nvSpPr>
        <p:spPr>
          <a:xfrm>
            <a:off x="61600" y="0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K8s </a:t>
            </a:r>
            <a:r>
              <a:rPr b="1" lang="en-GB" sz="1800">
                <a:solidFill>
                  <a:schemeClr val="dk2"/>
                </a:solidFill>
              </a:rPr>
              <a:t>architecture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28" name="Google Shape;428;p6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29" name="Google Shape;429;p61"/>
          <p:cNvSpPr txBox="1"/>
          <p:nvPr/>
        </p:nvSpPr>
        <p:spPr>
          <a:xfrm>
            <a:off x="305550" y="539925"/>
            <a:ext cx="81669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kubelet: agent running on each node to create containers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controller manager: monitor the state of the cluster (current state, desired state)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kube-proxy: programs iptables on each node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CRI: container runtime interface (e.g Podman)</a:t>
            </a:r>
            <a:endParaRPr>
              <a:solidFill>
                <a:schemeClr val="dk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-GB">
                <a:solidFill>
                  <a:schemeClr val="dk2"/>
                </a:solidFill>
              </a:rPr>
              <a:t>CNI-plugin</a:t>
            </a:r>
            <a:r>
              <a:rPr lang="en-GB">
                <a:solidFill>
                  <a:schemeClr val="dk2"/>
                </a:solidFill>
              </a:rPr>
              <a:t>: container network interface (e.g Calico)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30" name="Google Shape;4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9325" y="1301725"/>
            <a:ext cx="6465398" cy="4145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/>
        </p:nvSpPr>
        <p:spPr>
          <a:xfrm>
            <a:off x="61600" y="61625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Agenda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228975" y="941675"/>
            <a:ext cx="7884900" cy="4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Some basics</a:t>
            </a:r>
            <a:endParaRPr sz="18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-GB" sz="1600">
                <a:solidFill>
                  <a:schemeClr val="dk2"/>
                </a:solidFill>
              </a:rPr>
              <a:t>OSI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NIC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Routing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NAT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IPTABLES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Network namespaces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Veth pairs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Virtual bridges 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K8s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Architecture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Pod to Pod networking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Service networking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DNS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61600" y="61625"/>
            <a:ext cx="50370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K8s: Container network interface CNI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36" name="Google Shape;436;p62"/>
          <p:cNvSpPr txBox="1"/>
          <p:nvPr/>
        </p:nvSpPr>
        <p:spPr>
          <a:xfrm>
            <a:off x="276375" y="836525"/>
            <a:ext cx="6793800" cy="20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Specification and libraries to write plugins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Plugins configure network resources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Manages network connectivity of containers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Provide Pods with IP addresses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Delete network resources when pods are deleted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E.g: Flannel and </a:t>
            </a:r>
            <a:r>
              <a:rPr b="1" lang="en-GB" sz="1800">
                <a:solidFill>
                  <a:schemeClr val="dk2"/>
                </a:solidFill>
              </a:rPr>
              <a:t>Calico</a:t>
            </a:r>
            <a:endParaRPr b="1"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37" name="Google Shape;437;p6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38" name="Google Shape;43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801" y="3156899"/>
            <a:ext cx="5435049" cy="18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3"/>
          <p:cNvSpPr txBox="1"/>
          <p:nvPr/>
        </p:nvSpPr>
        <p:spPr>
          <a:xfrm>
            <a:off x="61600" y="61625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K8s networking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44" name="Google Shape;444;p6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305550" y="476250"/>
            <a:ext cx="81669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GB">
                <a:solidFill>
                  <a:schemeClr val="dk2"/>
                </a:solidFill>
              </a:rPr>
              <a:t>Goal: pod-to-pod and pod-to-service connectivity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446" name="Google Shape;4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913650"/>
            <a:ext cx="7662874" cy="478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4"/>
          <p:cNvSpPr txBox="1"/>
          <p:nvPr/>
        </p:nvSpPr>
        <p:spPr>
          <a:xfrm>
            <a:off x="61600" y="0"/>
            <a:ext cx="4708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Pod to Pod networking: Same Node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52" name="Google Shape;452;p6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53" name="Google Shape;4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300" y="516948"/>
            <a:ext cx="8284375" cy="5048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5"/>
          <p:cNvSpPr txBox="1"/>
          <p:nvPr/>
        </p:nvSpPr>
        <p:spPr>
          <a:xfrm>
            <a:off x="61600" y="61625"/>
            <a:ext cx="57336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Pod to Pod networking: Different nodes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60" name="Google Shape;460;p6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1" name="Google Shape;46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913650"/>
            <a:ext cx="7662874" cy="4785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6"/>
          <p:cNvSpPr txBox="1"/>
          <p:nvPr/>
        </p:nvSpPr>
        <p:spPr>
          <a:xfrm>
            <a:off x="61600" y="61625"/>
            <a:ext cx="47082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Overlay network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67" name="Google Shape;467;p6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68" name="Google Shape;46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7325" y="1732490"/>
            <a:ext cx="4708199" cy="358973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66"/>
          <p:cNvSpPr txBox="1"/>
          <p:nvPr/>
        </p:nvSpPr>
        <p:spPr>
          <a:xfrm>
            <a:off x="197700" y="808725"/>
            <a:ext cx="8635500" cy="11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b="1" lang="en-GB" sz="1800">
                <a:solidFill>
                  <a:schemeClr val="dk2"/>
                </a:solidFill>
              </a:rPr>
              <a:t>Virtual</a:t>
            </a:r>
            <a:r>
              <a:rPr lang="en-GB" sz="1800">
                <a:solidFill>
                  <a:schemeClr val="dk2"/>
                </a:solidFill>
              </a:rPr>
              <a:t> network running on top of a </a:t>
            </a:r>
            <a:r>
              <a:rPr b="1" lang="en-GB" sz="1800">
                <a:solidFill>
                  <a:schemeClr val="dk2"/>
                </a:solidFill>
              </a:rPr>
              <a:t>physical</a:t>
            </a:r>
            <a:r>
              <a:rPr lang="en-GB" sz="1800">
                <a:solidFill>
                  <a:schemeClr val="dk2"/>
                </a:solidFill>
              </a:rPr>
              <a:t> network (called underlay network)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Overlay for pods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Underlay for nodes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7"/>
          <p:cNvSpPr txBox="1"/>
          <p:nvPr/>
        </p:nvSpPr>
        <p:spPr>
          <a:xfrm>
            <a:off x="61600" y="61625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Ip in Ip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75" name="Google Shape;475;p67"/>
          <p:cNvSpPr txBox="1"/>
          <p:nvPr/>
        </p:nvSpPr>
        <p:spPr>
          <a:xfrm>
            <a:off x="61600" y="713550"/>
            <a:ext cx="67500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IP tunneling protocol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Encapsulate one IP packet in another IP packet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Tunnel </a:t>
            </a:r>
            <a:r>
              <a:rPr b="1" lang="en-GB" sz="1600">
                <a:solidFill>
                  <a:schemeClr val="dk2"/>
                </a:solidFill>
              </a:rPr>
              <a:t>entry</a:t>
            </a:r>
            <a:r>
              <a:rPr lang="en-GB" sz="1600">
                <a:solidFill>
                  <a:schemeClr val="dk2"/>
                </a:solidFill>
              </a:rPr>
              <a:t> does the </a:t>
            </a:r>
            <a:r>
              <a:rPr b="1" lang="en-GB" sz="1600">
                <a:solidFill>
                  <a:schemeClr val="dk2"/>
                </a:solidFill>
              </a:rPr>
              <a:t>encapsulation</a:t>
            </a:r>
            <a:endParaRPr b="1"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Tunnel </a:t>
            </a:r>
            <a:r>
              <a:rPr b="1" lang="en-GB" sz="1600">
                <a:solidFill>
                  <a:schemeClr val="dk2"/>
                </a:solidFill>
              </a:rPr>
              <a:t>end</a:t>
            </a:r>
            <a:r>
              <a:rPr lang="en-GB" sz="1600">
                <a:solidFill>
                  <a:schemeClr val="dk2"/>
                </a:solidFill>
              </a:rPr>
              <a:t> does the </a:t>
            </a:r>
            <a:r>
              <a:rPr b="1" lang="en-GB" sz="1600">
                <a:solidFill>
                  <a:schemeClr val="dk2"/>
                </a:solidFill>
              </a:rPr>
              <a:t>decapsulation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76" name="Google Shape;476;p6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77" name="Google Shape;47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425" y="3172000"/>
            <a:ext cx="5058200" cy="230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725" y="3378700"/>
            <a:ext cx="3397598" cy="142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67"/>
          <p:cNvSpPr txBox="1"/>
          <p:nvPr/>
        </p:nvSpPr>
        <p:spPr>
          <a:xfrm>
            <a:off x="1194700" y="2746050"/>
            <a:ext cx="2853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IP packet structure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8"/>
          <p:cNvSpPr txBox="1"/>
          <p:nvPr/>
        </p:nvSpPr>
        <p:spPr>
          <a:xfrm>
            <a:off x="61600" y="-81000"/>
            <a:ext cx="47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2"/>
                </a:solidFill>
              </a:rPr>
              <a:t>Pod to Pod networking: Different Nodes</a:t>
            </a:r>
            <a:endParaRPr b="1" sz="1600">
              <a:solidFill>
                <a:schemeClr val="dk2"/>
              </a:solidFill>
            </a:endParaRPr>
          </a:p>
        </p:txBody>
      </p:sp>
      <p:sp>
        <p:nvSpPr>
          <p:cNvPr id="485" name="Google Shape;485;p6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486" name="Google Shape;48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258" y="374450"/>
            <a:ext cx="7991316" cy="524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9"/>
          <p:cNvSpPr txBox="1"/>
          <p:nvPr/>
        </p:nvSpPr>
        <p:spPr>
          <a:xfrm>
            <a:off x="61600" y="61625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K8s services overview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493" name="Google Shape;493;p69"/>
          <p:cNvSpPr txBox="1"/>
          <p:nvPr/>
        </p:nvSpPr>
        <p:spPr>
          <a:xfrm>
            <a:off x="61600" y="775975"/>
            <a:ext cx="52566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A service balances load between pods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Cluster IP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-GB" sz="1600">
                <a:solidFill>
                  <a:schemeClr val="dk2"/>
                </a:solidFill>
              </a:rPr>
              <a:t>Service gets a virtual ip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NodePort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Listen on a port on all nodes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Based on ClusterIP internally</a:t>
            </a:r>
            <a:endParaRPr sz="1600">
              <a:solidFill>
                <a:schemeClr val="dk2"/>
              </a:solidFill>
            </a:endParaRPr>
          </a:p>
        </p:txBody>
      </p:sp>
      <p:pic>
        <p:nvPicPr>
          <p:cNvPr id="494" name="Google Shape;49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375" y="1217275"/>
            <a:ext cx="4857501" cy="42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0"/>
          <p:cNvSpPr txBox="1"/>
          <p:nvPr/>
        </p:nvSpPr>
        <p:spPr>
          <a:xfrm>
            <a:off x="61600" y="61625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ClusterIP request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01" name="Google Shape;501;p7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2" name="Google Shape;50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725" y="454725"/>
            <a:ext cx="9506473" cy="505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09" name="Google Shape;50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25" y="1899550"/>
            <a:ext cx="9932150" cy="222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61600" y="61625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Theme of the talk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211325" y="1392525"/>
            <a:ext cx="7884900" cy="31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en-GB" sz="2200">
                <a:solidFill>
                  <a:schemeClr val="dk2"/>
                </a:solidFill>
              </a:rPr>
              <a:t>Explain some concept</a:t>
            </a:r>
            <a:endParaRPr sz="2200">
              <a:solidFill>
                <a:schemeClr val="dk2"/>
              </a:solidFill>
            </a:endParaRPr>
          </a:p>
          <a:p>
            <a:pPr indent="-368300" lvl="0" marL="45720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AutoNum type="arabicPeriod"/>
            </a:pPr>
            <a:r>
              <a:rPr lang="en-GB" sz="2200">
                <a:solidFill>
                  <a:schemeClr val="dk2"/>
                </a:solidFill>
              </a:rPr>
              <a:t>Show a live demo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5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575" y="449325"/>
            <a:ext cx="3249299" cy="21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6525" y="3226075"/>
            <a:ext cx="3478601" cy="20548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2"/>
          <p:cNvSpPr txBox="1"/>
          <p:nvPr/>
        </p:nvSpPr>
        <p:spPr>
          <a:xfrm>
            <a:off x="61600" y="61625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ClusterIP response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15" name="Google Shape;515;p7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16" name="Google Shape;51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900" y="392300"/>
            <a:ext cx="9223675" cy="517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3"/>
          <p:cNvSpPr txBox="1"/>
          <p:nvPr/>
        </p:nvSpPr>
        <p:spPr>
          <a:xfrm>
            <a:off x="1762950" y="1887300"/>
            <a:ext cx="5618100" cy="19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DNS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522" name="Google Shape;522;p7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/>
        </p:nvSpPr>
        <p:spPr>
          <a:xfrm>
            <a:off x="61600" y="61625"/>
            <a:ext cx="39423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K8s dns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528" name="Google Shape;528;p74"/>
          <p:cNvSpPr txBox="1"/>
          <p:nvPr/>
        </p:nvSpPr>
        <p:spPr>
          <a:xfrm>
            <a:off x="258075" y="583025"/>
            <a:ext cx="7214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Each pod has a dns resolver in </a:t>
            </a:r>
            <a:r>
              <a:rPr lang="en-GB" sz="1600">
                <a:solidFill>
                  <a:schemeClr val="dk2"/>
                </a:solidFill>
                <a:highlight>
                  <a:schemeClr val="lt2"/>
                </a:highlight>
              </a:rPr>
              <a:t>/etc/resolv.conf</a:t>
            </a:r>
            <a:endParaRPr sz="1600"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The resolver points to ClusterIP of </a:t>
            </a:r>
            <a:r>
              <a:rPr lang="en-GB" sz="1600">
                <a:solidFill>
                  <a:schemeClr val="dk2"/>
                </a:solidFill>
                <a:highlight>
                  <a:schemeClr val="lt2"/>
                </a:highlight>
              </a:rPr>
              <a:t>kube-dns</a:t>
            </a:r>
            <a:r>
              <a:rPr lang="en-GB" sz="1600">
                <a:solidFill>
                  <a:schemeClr val="dk2"/>
                </a:solidFill>
              </a:rPr>
              <a:t> service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Core-dns pods consult the service registry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Service registry contains mapping of service names to pod ips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29" name="Google Shape;529;p7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30" name="Google Shape;53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92110"/>
            <a:ext cx="8868751" cy="273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69550" y="0"/>
            <a:ext cx="374450" cy="37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"/>
          <p:cNvSpPr txBox="1"/>
          <p:nvPr/>
        </p:nvSpPr>
        <p:spPr>
          <a:xfrm>
            <a:off x="61600" y="61625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dk2"/>
                </a:solidFill>
              </a:rPr>
              <a:t>Agenda</a:t>
            </a:r>
            <a:endParaRPr b="1" sz="2400">
              <a:solidFill>
                <a:schemeClr val="dk2"/>
              </a:solidFill>
            </a:endParaRPr>
          </a:p>
        </p:txBody>
      </p:sp>
      <p:sp>
        <p:nvSpPr>
          <p:cNvPr id="537" name="Google Shape;537;p75"/>
          <p:cNvSpPr txBox="1"/>
          <p:nvPr/>
        </p:nvSpPr>
        <p:spPr>
          <a:xfrm>
            <a:off x="228975" y="941675"/>
            <a:ext cx="7884900" cy="44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Some basics </a:t>
            </a:r>
            <a:r>
              <a:rPr lang="en-GB" sz="16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-GB" sz="1600">
                <a:solidFill>
                  <a:schemeClr val="dk2"/>
                </a:solidFill>
              </a:rPr>
              <a:t>OSI ✅</a:t>
            </a:r>
            <a:endParaRPr sz="1600">
              <a:solidFill>
                <a:schemeClr val="dk2"/>
              </a:solidFill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○"/>
            </a:pPr>
            <a:r>
              <a:rPr lang="en-GB" sz="1600">
                <a:solidFill>
                  <a:schemeClr val="dk2"/>
                </a:solidFill>
              </a:rPr>
              <a:t>NIC ✅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Routing ✅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NAT ✅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Network namespaces </a:t>
            </a:r>
            <a:r>
              <a:rPr lang="en-GB" sz="16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Veth pairs ✅ 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Virtual bridges ✅ </a:t>
            </a:r>
            <a:endParaRPr sz="1600">
              <a:solidFill>
                <a:schemeClr val="dk2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-GB" sz="1600">
                <a:solidFill>
                  <a:schemeClr val="dk2"/>
                </a:solidFill>
              </a:rPr>
              <a:t>IPTABLES ✅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K8s </a:t>
            </a:r>
            <a:r>
              <a:rPr lang="en-GB" sz="1600">
                <a:solidFill>
                  <a:schemeClr val="dk2"/>
                </a:solidFill>
              </a:rPr>
              <a:t>✅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Architecture ✅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Pod to Pod networking ✅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Service networking ✅</a:t>
            </a:r>
            <a:endParaRPr sz="16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DNS ✅</a:t>
            </a:r>
            <a:endParaRPr sz="16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538" name="Google Shape;538;p7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6"/>
          <p:cNvSpPr txBox="1"/>
          <p:nvPr/>
        </p:nvSpPr>
        <p:spPr>
          <a:xfrm>
            <a:off x="1762950" y="1887300"/>
            <a:ext cx="5618100" cy="19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Recap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544" name="Google Shape;544;p7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949" y="1738600"/>
            <a:ext cx="6056100" cy="32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7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56" name="Google Shape;55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625" y="2109700"/>
            <a:ext cx="8041999" cy="179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387" y="1046400"/>
            <a:ext cx="6191227" cy="37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Google Shape;56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050" y="1551350"/>
            <a:ext cx="3571526" cy="3369251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8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8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74" name="Google Shape;57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6250" y="1214775"/>
            <a:ext cx="5995776" cy="3744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/>
        </p:nvSpPr>
        <p:spPr>
          <a:xfrm>
            <a:off x="1762950" y="2470050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OSI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1227" y="2414878"/>
            <a:ext cx="5077576" cy="1599124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8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83"/>
          <p:cNvSpPr txBox="1"/>
          <p:nvPr/>
        </p:nvSpPr>
        <p:spPr>
          <a:xfrm>
            <a:off x="1762950" y="1887300"/>
            <a:ext cx="5618100" cy="19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Thank you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586" name="Google Shape;586;p8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/>
        </p:nvSpPr>
        <p:spPr>
          <a:xfrm>
            <a:off x="105500" y="1307700"/>
            <a:ext cx="48516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Model from the </a:t>
            </a:r>
            <a:r>
              <a:rPr lang="en-GB" sz="1800" u="sng">
                <a:solidFill>
                  <a:schemeClr val="dk2"/>
                </a:solidFill>
              </a:rPr>
              <a:t>International Organization for Standardization</a:t>
            </a:r>
            <a:r>
              <a:rPr lang="en-GB" sz="1800">
                <a:solidFill>
                  <a:schemeClr val="dk2"/>
                </a:solidFill>
              </a:rPr>
              <a:t> (ISO)</a:t>
            </a:r>
            <a:endParaRPr sz="1800">
              <a:solidFill>
                <a:schemeClr val="dk2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-GB" sz="1600">
                <a:solidFill>
                  <a:schemeClr val="dk2"/>
                </a:solidFill>
              </a:rPr>
              <a:t>Create </a:t>
            </a:r>
            <a:r>
              <a:rPr lang="en-GB" sz="1600">
                <a:solidFill>
                  <a:schemeClr val="dk2"/>
                </a:solidFill>
              </a:rPr>
              <a:t>standards</a:t>
            </a:r>
            <a:r>
              <a:rPr lang="en-GB" sz="1600">
                <a:solidFill>
                  <a:schemeClr val="dk2"/>
                </a:solidFill>
              </a:rPr>
              <a:t> for system interconnection</a:t>
            </a:r>
            <a:endParaRPr sz="16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7 layers computers can use to communicate over network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-GB" sz="1800">
                <a:solidFill>
                  <a:schemeClr val="dk2"/>
                </a:solidFill>
              </a:rPr>
              <a:t>Interesting for us: L2,L3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5" name="Google Shape;105;p20"/>
          <p:cNvSpPr txBox="1"/>
          <p:nvPr/>
        </p:nvSpPr>
        <p:spPr>
          <a:xfrm>
            <a:off x="61600" y="61625"/>
            <a:ext cx="61914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2"/>
                </a:solidFill>
              </a:rPr>
              <a:t>The Open Systems </a:t>
            </a:r>
            <a:r>
              <a:rPr b="1" lang="en-GB" sz="1800">
                <a:solidFill>
                  <a:schemeClr val="dk2"/>
                </a:solidFill>
              </a:rPr>
              <a:t>Interconnection (OSI</a:t>
            </a:r>
            <a:r>
              <a:rPr b="1" lang="en-GB" sz="1800">
                <a:solidFill>
                  <a:schemeClr val="dk2"/>
                </a:solidFill>
              </a:rPr>
              <a:t> Model)</a:t>
            </a:r>
            <a:endParaRPr b="1" sz="1800">
              <a:solidFill>
                <a:schemeClr val="dk2"/>
              </a:solidFill>
            </a:endParaRPr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425" y="1307700"/>
            <a:ext cx="3515327" cy="3466723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/>
        </p:nvSpPr>
        <p:spPr>
          <a:xfrm>
            <a:off x="1762950" y="2470050"/>
            <a:ext cx="5618100" cy="7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500">
                <a:solidFill>
                  <a:schemeClr val="dk2"/>
                </a:solidFill>
              </a:rPr>
              <a:t>NIC</a:t>
            </a:r>
            <a:endParaRPr b="1" sz="4900">
              <a:solidFill>
                <a:schemeClr val="dk2"/>
              </a:solidFill>
            </a:endParaRPr>
          </a:p>
        </p:txBody>
      </p:sp>
      <p:sp>
        <p:nvSpPr>
          <p:cNvPr id="113" name="Google Shape;113;p2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